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6" r:id="rId3"/>
    <p:sldId id="256" r:id="rId4"/>
    <p:sldId id="257" r:id="rId5"/>
    <p:sldId id="258" r:id="rId6"/>
    <p:sldId id="262" r:id="rId7"/>
    <p:sldId id="259" r:id="rId8"/>
    <p:sldId id="260" r:id="rId9"/>
    <p:sldId id="261" r:id="rId10"/>
    <p:sldId id="263" r:id="rId11"/>
    <p:sldId id="264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40"/>
  </p:normalViewPr>
  <p:slideViewPr>
    <p:cSldViewPr snapToGrid="0" snapToObjects="1"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C32B-26A1-5D44-84FE-582D78BFF3B0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3D95-033F-3E45-8C7E-202F00D5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8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C32B-26A1-5D44-84FE-582D78BFF3B0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3D95-033F-3E45-8C7E-202F00D5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9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C32B-26A1-5D44-84FE-582D78BFF3B0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3D95-033F-3E45-8C7E-202F00D5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77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cubsucc.com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CC109A-8700-A64F-BDDE-9AC01A9065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70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6001A"/>
                </a:solidFill>
                <a:latin typeface="Montserrat"/>
                <a:cs typeface="Montserrat"/>
              </a:defRPr>
            </a:lvl1pPr>
          </a:lstStyle>
          <a:p>
            <a:r>
              <a:rPr lang="en-US" dirty="0" err="1" smtClean="0"/>
              <a:t>cubsucc.com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/>
                <a:cs typeface="Montserrat"/>
              </a:defRPr>
            </a:lvl1pPr>
          </a:lstStyle>
          <a:p>
            <a:fld id="{DBCC109A-8700-A64F-BDDE-9AC01A9065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501179" y="6121831"/>
            <a:ext cx="1503335" cy="689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038" y="6027235"/>
            <a:ext cx="1379524" cy="6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62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C32B-26A1-5D44-84FE-582D78BFF3B0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3D95-033F-3E45-8C7E-202F00D5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2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C32B-26A1-5D44-84FE-582D78BFF3B0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3D95-033F-3E45-8C7E-202F00D5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0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C32B-26A1-5D44-84FE-582D78BFF3B0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3D95-033F-3E45-8C7E-202F00D5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29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C32B-26A1-5D44-84FE-582D78BFF3B0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3D95-033F-3E45-8C7E-202F00D5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0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C32B-26A1-5D44-84FE-582D78BFF3B0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3D95-033F-3E45-8C7E-202F00D5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28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C32B-26A1-5D44-84FE-582D78BFF3B0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3D95-033F-3E45-8C7E-202F00D5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06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C32B-26A1-5D44-84FE-582D78BFF3B0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3D95-033F-3E45-8C7E-202F00D5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C32B-26A1-5D44-84FE-582D78BFF3B0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3D95-033F-3E45-8C7E-202F00D5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95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dirty="0" smtClean="0"/>
              <a:t>Click to edit Master text styles</a:t>
            </a:r>
          </a:p>
          <a:p>
            <a:pPr lvl="1"/>
            <a:r>
              <a:rPr lang="ga-IE" dirty="0" smtClean="0"/>
              <a:t>Second level</a:t>
            </a:r>
          </a:p>
          <a:p>
            <a:pPr lvl="2"/>
            <a:r>
              <a:rPr lang="ga-IE" dirty="0" smtClean="0"/>
              <a:t>Third level</a:t>
            </a:r>
          </a:p>
          <a:p>
            <a:pPr lvl="3"/>
            <a:r>
              <a:rPr lang="ga-IE" dirty="0" smtClean="0"/>
              <a:t>Fourth level</a:t>
            </a:r>
          </a:p>
          <a:p>
            <a:pPr lvl="4"/>
            <a:r>
              <a:rPr lang="ga-I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0C32B-26A1-5D44-84FE-582D78BFF3B0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13D95-033F-3E45-8C7E-202F00D581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cintosh HD:Users:kevinmurphy:Desktop:images-1.png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218" y="1"/>
            <a:ext cx="1153782" cy="910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755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"/>
          <a:stretch/>
        </p:blipFill>
        <p:spPr>
          <a:xfrm>
            <a:off x="-576775" y="0"/>
            <a:ext cx="9720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2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InnovativePeople4Growth (IP4G)</a:t>
            </a:r>
            <a:br>
              <a:rPr lang="en-US" i="1" dirty="0" smtClean="0"/>
            </a:br>
            <a:r>
              <a:rPr lang="en-US" dirty="0" smtClean="0"/>
              <a:t>A Policy Proposal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Our published work has shown:</a:t>
            </a:r>
          </a:p>
          <a:p>
            <a:pPr marL="400050" lvl="1" indent="0">
              <a:buNone/>
            </a:pPr>
            <a:r>
              <a:rPr lang="en-US" dirty="0" smtClean="0"/>
              <a:t>  ‘soft side’ of HC is supported by firms’ </a:t>
            </a:r>
            <a:r>
              <a:rPr lang="en-US" dirty="0" err="1" smtClean="0"/>
              <a:t>organisational</a:t>
            </a:r>
            <a:r>
              <a:rPr lang="en-US" smtClean="0"/>
              <a:t> structures </a:t>
            </a:r>
            <a:r>
              <a:rPr lang="en-US" dirty="0" smtClean="0"/>
              <a:t>-work arrangements &amp; work practices.</a:t>
            </a:r>
          </a:p>
          <a:p>
            <a:r>
              <a:rPr lang="en-US" dirty="0" smtClean="0"/>
              <a:t>Based on above evidence we ask the question:</a:t>
            </a:r>
          </a:p>
          <a:p>
            <a:pPr marL="400050" lvl="1" indent="0">
              <a:buNone/>
            </a:pPr>
            <a:r>
              <a:rPr lang="en-US" dirty="0" smtClean="0"/>
              <a:t>Is there a role for policy offer/instrument to drive/support above with ultimate aim of driving firm-level innovation?</a:t>
            </a:r>
          </a:p>
          <a:p>
            <a:r>
              <a:rPr lang="en-US" i="1" dirty="0" smtClean="0"/>
              <a:t>InnovativePeople4Growth:</a:t>
            </a:r>
          </a:p>
          <a:p>
            <a:pPr marL="400050" lvl="1" indent="0">
              <a:buNone/>
            </a:pPr>
            <a:r>
              <a:rPr lang="en-US" dirty="0" smtClean="0"/>
              <a:t>a policy offer targeting both individuals working within firms and firms’ wider work practices and arrangements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6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/>
              <a:t>InnovativePeople4Growth (IP4G)</a:t>
            </a:r>
            <a:br>
              <a:rPr lang="en-US" i="1"/>
            </a:br>
            <a:r>
              <a:rPr lang="en-US"/>
              <a:t>A Policy Proposal </a:t>
            </a:r>
            <a:r>
              <a:rPr lang="en-US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Firms and </a:t>
            </a:r>
            <a:r>
              <a:rPr lang="en-US" dirty="0" err="1" smtClean="0"/>
              <a:t>Govt</a:t>
            </a:r>
            <a:r>
              <a:rPr lang="en-US" dirty="0" smtClean="0"/>
              <a:t> have a role to play:</a:t>
            </a:r>
          </a:p>
          <a:p>
            <a:pPr marL="400050" lvl="1" indent="0">
              <a:buNone/>
            </a:pPr>
            <a:r>
              <a:rPr lang="en-US" dirty="0" smtClean="0"/>
              <a:t>initial ‘push’ may need to come from Govt.</a:t>
            </a:r>
          </a:p>
          <a:p>
            <a:r>
              <a:rPr lang="en-US" dirty="0" smtClean="0"/>
              <a:t>Offer/instrument syncs with current Irish policy interventions </a:t>
            </a:r>
          </a:p>
          <a:p>
            <a:pPr marL="400050" lvl="1" indent="0">
              <a:buNone/>
            </a:pPr>
            <a:r>
              <a:rPr lang="en-US" dirty="0" smtClean="0"/>
              <a:t>e.g. Enterprise Ireland’s Lean Business Offer.  IP4G based on a similar template (benefits arise from this).</a:t>
            </a:r>
          </a:p>
          <a:p>
            <a:r>
              <a:rPr lang="en-US" dirty="0" smtClean="0"/>
              <a:t>Pilot </a:t>
            </a:r>
            <a:r>
              <a:rPr lang="en-US" dirty="0" err="1" smtClean="0"/>
              <a:t>programme</a:t>
            </a:r>
            <a:endParaRPr lang="en-US" dirty="0" smtClean="0"/>
          </a:p>
          <a:p>
            <a:r>
              <a:rPr lang="en-US" dirty="0" smtClean="0"/>
              <a:t>Policy experimentation is warranted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25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85552" y="2499094"/>
            <a:ext cx="354549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WIFI ACCESS</a:t>
            </a:r>
          </a:p>
          <a:p>
            <a:r>
              <a:rPr lang="en-US" dirty="0" smtClean="0"/>
              <a:t>UCC </a:t>
            </a:r>
            <a:r>
              <a:rPr lang="en-US" dirty="0"/>
              <a:t>Guests </a:t>
            </a:r>
          </a:p>
          <a:p>
            <a:r>
              <a:rPr lang="en-US" dirty="0"/>
              <a:t>username: policyforum-nov-17 </a:t>
            </a:r>
          </a:p>
          <a:p>
            <a:r>
              <a:rPr lang="en-US" dirty="0"/>
              <a:t>password: Xqqxkj6q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85551" y="3962899"/>
            <a:ext cx="2946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FOLLOW THE FORUM</a:t>
            </a:r>
            <a:endParaRPr lang="en-US" sz="2000" dirty="0" smtClean="0"/>
          </a:p>
          <a:p>
            <a:r>
              <a:rPr lang="en-US" dirty="0" smtClean="0"/>
              <a:t>#</a:t>
            </a:r>
            <a:r>
              <a:rPr lang="en-US" dirty="0" err="1"/>
              <a:t>PolicyForum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/>
              <a:t>CUBSucc</a:t>
            </a:r>
            <a:r>
              <a:rPr lang="en-US" dirty="0"/>
              <a:t> 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20" y="2639419"/>
            <a:ext cx="683301" cy="5386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08" y="3962899"/>
            <a:ext cx="907517" cy="7463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7638" y="5401689"/>
            <a:ext cx="624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D6001A"/>
                </a:solidFill>
              </a:rPr>
              <a:t>www.cubsucc.com</a:t>
            </a:r>
            <a:r>
              <a:rPr lang="en-US" dirty="0" smtClean="0">
                <a:solidFill>
                  <a:srgbClr val="D6001A"/>
                </a:solidFill>
              </a:rPr>
              <a:t>/re-thinking-</a:t>
            </a:r>
            <a:r>
              <a:rPr lang="en-US" dirty="0" err="1" smtClean="0">
                <a:solidFill>
                  <a:srgbClr val="D6001A"/>
                </a:solidFill>
              </a:rPr>
              <a:t>irish</a:t>
            </a:r>
            <a:r>
              <a:rPr lang="en-US" dirty="0" smtClean="0">
                <a:solidFill>
                  <a:srgbClr val="D6001A"/>
                </a:solidFill>
              </a:rPr>
              <a:t>-economic-development</a:t>
            </a:r>
            <a:r>
              <a:rPr lang="en-US" dirty="0">
                <a:solidFill>
                  <a:srgbClr val="D6001A"/>
                </a:solidFill>
              </a:rPr>
              <a:t> 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46907" y="1186174"/>
            <a:ext cx="54583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D6001A"/>
                </a:solidFill>
                <a:latin typeface="Montserrat" charset="0"/>
                <a:ea typeface="Montserrat" charset="0"/>
                <a:cs typeface="Montserrat" charset="0"/>
              </a:rPr>
              <a:t>POLICY FORUM</a:t>
            </a:r>
          </a:p>
          <a:p>
            <a:r>
              <a:rPr lang="en-US" sz="2400" b="1" dirty="0" smtClean="0"/>
              <a:t>Rethinking Irish Economic Development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639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85552" y="2499094"/>
            <a:ext cx="354549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WIFI ACCESS</a:t>
            </a:r>
          </a:p>
          <a:p>
            <a:r>
              <a:rPr lang="en-US" dirty="0" smtClean="0"/>
              <a:t>UCC </a:t>
            </a:r>
            <a:r>
              <a:rPr lang="en-US" dirty="0"/>
              <a:t>Guests </a:t>
            </a:r>
          </a:p>
          <a:p>
            <a:r>
              <a:rPr lang="en-US" dirty="0"/>
              <a:t>username: policyforum-nov-17 </a:t>
            </a:r>
          </a:p>
          <a:p>
            <a:r>
              <a:rPr lang="en-US" dirty="0"/>
              <a:t>password: Xqqxkj6q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85551" y="3962899"/>
            <a:ext cx="2946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FOLLOW THE FORUM</a:t>
            </a:r>
            <a:endParaRPr lang="en-US" sz="2000" dirty="0" smtClean="0"/>
          </a:p>
          <a:p>
            <a:r>
              <a:rPr lang="en-US" dirty="0" smtClean="0"/>
              <a:t>#</a:t>
            </a:r>
            <a:r>
              <a:rPr lang="en-US" dirty="0" err="1"/>
              <a:t>PolicyForum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/>
              <a:t>CUBSucc</a:t>
            </a:r>
            <a:r>
              <a:rPr lang="en-US" dirty="0"/>
              <a:t> 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20" y="2639419"/>
            <a:ext cx="683301" cy="5386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08" y="3962899"/>
            <a:ext cx="907517" cy="7463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7638" y="5401689"/>
            <a:ext cx="624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D6001A"/>
                </a:solidFill>
              </a:rPr>
              <a:t>www.cubsucc.com</a:t>
            </a:r>
            <a:r>
              <a:rPr lang="en-US" dirty="0" smtClean="0">
                <a:solidFill>
                  <a:srgbClr val="D6001A"/>
                </a:solidFill>
              </a:rPr>
              <a:t>/re-thinking-</a:t>
            </a:r>
            <a:r>
              <a:rPr lang="en-US" dirty="0" err="1" smtClean="0">
                <a:solidFill>
                  <a:srgbClr val="D6001A"/>
                </a:solidFill>
              </a:rPr>
              <a:t>irish</a:t>
            </a:r>
            <a:r>
              <a:rPr lang="en-US" dirty="0" smtClean="0">
                <a:solidFill>
                  <a:srgbClr val="D6001A"/>
                </a:solidFill>
              </a:rPr>
              <a:t>-economic-development</a:t>
            </a:r>
            <a:r>
              <a:rPr lang="en-US" dirty="0">
                <a:solidFill>
                  <a:srgbClr val="D6001A"/>
                </a:solidFill>
              </a:rPr>
              <a:t> 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46907" y="1186174"/>
            <a:ext cx="54583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D6001A"/>
                </a:solidFill>
                <a:latin typeface="Montserrat" charset="0"/>
                <a:ea typeface="Montserrat" charset="0"/>
                <a:cs typeface="Montserrat" charset="0"/>
              </a:rPr>
              <a:t>POLICY FORUM</a:t>
            </a:r>
          </a:p>
          <a:p>
            <a:r>
              <a:rPr lang="en-US" sz="2400" b="1" dirty="0" smtClean="0"/>
              <a:t>Rethinking Irish Economic Development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639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Polices for </a:t>
            </a:r>
            <a:r>
              <a:rPr lang="en-US" dirty="0" smtClean="0"/>
              <a:t>Supporting </a:t>
            </a:r>
            <a:r>
              <a:rPr lang="en-US" dirty="0"/>
              <a:t>I</a:t>
            </a:r>
            <a:r>
              <a:rPr lang="en-US" dirty="0" smtClean="0"/>
              <a:t>nnovative Human </a:t>
            </a:r>
            <a:r>
              <a:rPr lang="en-US" dirty="0"/>
              <a:t>C</a:t>
            </a:r>
            <a:r>
              <a:rPr lang="en-US" dirty="0" smtClean="0"/>
              <a:t>apital </a:t>
            </a:r>
            <a:r>
              <a:rPr lang="en-US" dirty="0"/>
              <a:t>in Irish </a:t>
            </a:r>
            <a:r>
              <a:rPr lang="en-US" dirty="0" smtClean="0"/>
              <a:t>Business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6422571" cy="250008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Kevin Murphy</a:t>
            </a:r>
          </a:p>
          <a:p>
            <a:r>
              <a:rPr lang="en-US" dirty="0" smtClean="0"/>
              <a:t>Helena </a:t>
            </a:r>
            <a:r>
              <a:rPr lang="en-US" dirty="0" err="1" smtClean="0"/>
              <a:t>Lenihan</a:t>
            </a:r>
            <a:endParaRPr lang="en-US" dirty="0"/>
          </a:p>
          <a:p>
            <a:r>
              <a:rPr lang="en-US" dirty="0" smtClean="0"/>
              <a:t>Helen </a:t>
            </a:r>
            <a:r>
              <a:rPr lang="en-US" dirty="0" err="1" smtClean="0"/>
              <a:t>McGuirk</a:t>
            </a:r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/>
              <a:t>Kemmy Business School</a:t>
            </a:r>
          </a:p>
          <a:p>
            <a:r>
              <a:rPr lang="en-US" sz="2400" dirty="0" smtClean="0"/>
              <a:t>University of Limerick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885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First Generation of </a:t>
            </a:r>
            <a:br>
              <a:rPr lang="en-US" dirty="0" smtClean="0"/>
            </a:br>
            <a:r>
              <a:rPr lang="en-US" dirty="0" smtClean="0"/>
              <a:t>Human Capital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2343"/>
            <a:ext cx="8229600" cy="4253820"/>
          </a:xfrm>
        </p:spPr>
        <p:txBody>
          <a:bodyPr/>
          <a:lstStyle/>
          <a:p>
            <a:r>
              <a:rPr lang="en-US" dirty="0" smtClean="0"/>
              <a:t>Since the 1960s, both academic research and government policy has focused on two aspects of Human Capital, both of which are knowledge-based</a:t>
            </a:r>
          </a:p>
          <a:p>
            <a:pPr lvl="1"/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3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Evolving Concepts of </a:t>
            </a:r>
            <a:br>
              <a:rPr lang="en-US" dirty="0" smtClean="0"/>
            </a:br>
            <a:r>
              <a:rPr lang="en-US" dirty="0" smtClean="0"/>
              <a:t>Human Capital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0400"/>
            <a:ext cx="8229600" cy="4195763"/>
          </a:xfrm>
        </p:spPr>
        <p:txBody>
          <a:bodyPr/>
          <a:lstStyle/>
          <a:p>
            <a:r>
              <a:rPr lang="en-US" dirty="0" smtClean="0"/>
              <a:t>In the last 15 years, attention has been directed toward</a:t>
            </a:r>
          </a:p>
          <a:p>
            <a:pPr lvl="1"/>
            <a:r>
              <a:rPr lang="en-US" dirty="0" smtClean="0"/>
              <a:t>Firm-specific human capital</a:t>
            </a:r>
          </a:p>
          <a:p>
            <a:pPr lvl="2"/>
            <a:r>
              <a:rPr lang="en-US" dirty="0" smtClean="0"/>
              <a:t>This is sometimes used as a tool to retain valuable employees</a:t>
            </a:r>
          </a:p>
          <a:p>
            <a:pPr lvl="3"/>
            <a:r>
              <a:rPr lang="en-US" dirty="0" smtClean="0"/>
              <a:t>Knowledge and skills that are specific to a firm cannot be used to move to a competitor</a:t>
            </a:r>
          </a:p>
          <a:p>
            <a:pPr lvl="1"/>
            <a:r>
              <a:rPr lang="en-US" dirty="0" smtClean="0"/>
              <a:t>Team-specific human capital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30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is not Enough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shortcoming of current approaches is that they focus almost exclusively on knowledge and job-specific skills</a:t>
            </a:r>
          </a:p>
          <a:p>
            <a:r>
              <a:rPr lang="en-US" dirty="0" smtClean="0"/>
              <a:t>What is missing is the set of human attributes that influence motivation, involvement and risk-taking</a:t>
            </a:r>
          </a:p>
          <a:p>
            <a:pPr lvl="1"/>
            <a:r>
              <a:rPr lang="en-US" dirty="0" smtClean="0"/>
              <a:t>Performance  = </a:t>
            </a:r>
            <a:r>
              <a:rPr lang="en-US" i="1" dirty="0" smtClean="0"/>
              <a:t>f</a:t>
            </a:r>
            <a:r>
              <a:rPr lang="en-US" dirty="0" smtClean="0"/>
              <a:t> (Ability x Motivation)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21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Innovative Human Capital: </a:t>
            </a:r>
            <a:br>
              <a:rPr lang="en-US" dirty="0" smtClean="0"/>
            </a:br>
            <a:r>
              <a:rPr lang="en-US" dirty="0" smtClean="0"/>
              <a:t>The Next Generation of 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857"/>
            <a:ext cx="8229600" cy="4239306"/>
          </a:xfrm>
        </p:spPr>
        <p:txBody>
          <a:bodyPr/>
          <a:lstStyle/>
          <a:p>
            <a:r>
              <a:rPr lang="en-US" dirty="0" smtClean="0"/>
              <a:t>The 1</a:t>
            </a:r>
            <a:r>
              <a:rPr lang="en-US" baseline="30000" dirty="0" smtClean="0"/>
              <a:t>st</a:t>
            </a:r>
            <a:r>
              <a:rPr lang="en-US" dirty="0" smtClean="0"/>
              <a:t> generation of HC has aimed at </a:t>
            </a:r>
            <a:r>
              <a:rPr lang="en-US" i="1" dirty="0" smtClean="0"/>
              <a:t>can do</a:t>
            </a:r>
            <a:endParaRPr lang="en-US" dirty="0" smtClean="0"/>
          </a:p>
          <a:p>
            <a:r>
              <a:rPr lang="en-US" dirty="0" smtClean="0"/>
              <a:t>The next generation of HC aims at </a:t>
            </a:r>
            <a:r>
              <a:rPr lang="en-US" i="1" dirty="0" smtClean="0"/>
              <a:t>will do</a:t>
            </a:r>
            <a:endParaRPr lang="en-US" dirty="0" smtClean="0"/>
          </a:p>
          <a:p>
            <a:pPr lvl="1"/>
            <a:r>
              <a:rPr lang="en-US" dirty="0" smtClean="0"/>
              <a:t>Motivation, beliefs and attitudes that make employees willing to exert effort, innovate, take risks</a:t>
            </a:r>
          </a:p>
          <a:p>
            <a:pPr lvl="1"/>
            <a:r>
              <a:rPr lang="en-US" dirty="0" smtClean="0"/>
              <a:t>Job satisfaction and commitment to organizations can be as critical as knowledge, especially to support innovation in the workplace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9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Can Policy Support</a:t>
            </a:r>
            <a:br>
              <a:rPr lang="en-US" dirty="0" smtClean="0"/>
            </a:br>
            <a:r>
              <a:rPr lang="en-US" dirty="0" smtClean="0"/>
              <a:t>The Next Generation of HC?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4286"/>
            <a:ext cx="8229600" cy="431187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Governments can and should intervene to provide organizations with expertise and tools to:</a:t>
            </a:r>
          </a:p>
          <a:p>
            <a:pPr lvl="1"/>
            <a:r>
              <a:rPr lang="en-US" dirty="0" smtClean="0"/>
              <a:t>Identify and implement human resource and management policies that will foster engagement and investment on the part of employees</a:t>
            </a:r>
          </a:p>
          <a:p>
            <a:pPr lvl="1"/>
            <a:r>
              <a:rPr lang="en-US" dirty="0" smtClean="0"/>
              <a:t>Evaluate the effectiveness of these policies</a:t>
            </a:r>
          </a:p>
          <a:p>
            <a:pPr lvl="1"/>
            <a:r>
              <a:rPr lang="en-US" dirty="0" smtClean="0"/>
              <a:t>Identify and overcome roadblocks to the success of these policies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6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Can Policy Support</a:t>
            </a:r>
            <a:br>
              <a:rPr lang="en-US" dirty="0"/>
            </a:br>
            <a:r>
              <a:rPr lang="en-US" dirty="0"/>
              <a:t>The Next Generation of HC?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policy </a:t>
            </a:r>
            <a:r>
              <a:rPr lang="en-US" smtClean="0"/>
              <a:t>can support three</a:t>
            </a:r>
            <a:r>
              <a:rPr lang="en-US" dirty="0" smtClean="0"/>
              <a:t>-way partnerships between work organizations, government entities and sources of expertise, including:</a:t>
            </a:r>
          </a:p>
          <a:p>
            <a:pPr lvl="1"/>
            <a:r>
              <a:rPr lang="en-US" dirty="0" smtClean="0"/>
              <a:t>Leading universities</a:t>
            </a:r>
          </a:p>
          <a:p>
            <a:pPr lvl="2"/>
            <a:r>
              <a:rPr lang="en-US" dirty="0" smtClean="0"/>
              <a:t>Schools of Business, Manufacturing Institutes</a:t>
            </a:r>
          </a:p>
          <a:p>
            <a:pPr lvl="1"/>
            <a:r>
              <a:rPr lang="en-US" dirty="0" smtClean="0"/>
              <a:t>Consulting firms</a:t>
            </a:r>
          </a:p>
          <a:p>
            <a:pPr lvl="1"/>
            <a:r>
              <a:rPr lang="en-US" dirty="0" smtClean="0"/>
              <a:t>Workplace forums and advisory councils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6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</TotalTime>
  <Words>464</Words>
  <Application>Microsoft Office PowerPoint</Application>
  <PresentationFormat>On-screen Show (4:3)</PresentationFormat>
  <Paragraphs>71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Polices for Supporting Innovative Human Capital in Irish Business</vt:lpstr>
      <vt:lpstr>The First Generation of  Human Capital</vt:lpstr>
      <vt:lpstr>Evolving Concepts of  Human Capital</vt:lpstr>
      <vt:lpstr>Knowledge is not Enough</vt:lpstr>
      <vt:lpstr>Innovative Human Capital:  The Next Generation of HC</vt:lpstr>
      <vt:lpstr>How Can Policy Support The Next Generation of HC?</vt:lpstr>
      <vt:lpstr>How Can Policy Support The Next Generation of HC?</vt:lpstr>
      <vt:lpstr>InnovativePeople4Growth (IP4G) A Policy Proposal (1)</vt:lpstr>
      <vt:lpstr>InnovativePeople4Growth (IP4G) A Policy Proposal (2)</vt:lpstr>
      <vt:lpstr>PowerPoint Presentation</vt:lpstr>
    </vt:vector>
  </TitlesOfParts>
  <Company>UL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Publishing without Perishing</dc:title>
  <dc:creator>Kevin Murphy</dc:creator>
  <cp:lastModifiedBy>Computer Centre</cp:lastModifiedBy>
  <cp:revision>28</cp:revision>
  <dcterms:created xsi:type="dcterms:W3CDTF">2017-10-05T10:50:45Z</dcterms:created>
  <dcterms:modified xsi:type="dcterms:W3CDTF">2017-11-02T09:32:29Z</dcterms:modified>
</cp:coreProperties>
</file>